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9" r:id="rId4"/>
    <p:sldId id="260" r:id="rId5"/>
    <p:sldId id="262" r:id="rId6"/>
    <p:sldId id="263" r:id="rId7"/>
    <p:sldId id="265" r:id="rId8"/>
    <p:sldId id="267" r:id="rId9"/>
    <p:sldId id="266"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Computer Says No" panose="020B0604020202020204" charset="0"/>
      <p:regular r:id="rId15"/>
    </p:embeddedFont>
    <p:embeddedFont>
      <p:font typeface="Poppins Light" panose="00000400000000000000" pitchFamily="2" charset="0"/>
      <p:regular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9" d="100"/>
          <a:sy n="69" d="100"/>
        </p:scale>
        <p:origin x="912" y="4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svg>
</file>

<file path=ppt/media/image22.jp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9.png"/><Relationship Id="rId10" Type="http://schemas.openxmlformats.org/officeDocument/2006/relationships/image" Target="../media/image23.jpg"/><Relationship Id="rId4" Type="http://schemas.openxmlformats.org/officeDocument/2006/relationships/image" Target="../media/image18.svg"/><Relationship Id="rId9"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TextBox 6"/>
          <p:cNvSpPr txBox="1"/>
          <p:nvPr/>
        </p:nvSpPr>
        <p:spPr>
          <a:xfrm>
            <a:off x="2850925" y="6497858"/>
            <a:ext cx="6926813" cy="462947"/>
          </a:xfrm>
          <a:prstGeom prst="rect">
            <a:avLst/>
          </a:prstGeom>
        </p:spPr>
        <p:txBody>
          <a:bodyPr lIns="0" tIns="0" rIns="0" bIns="0" rtlCol="0" anchor="t">
            <a:spAutoFit/>
          </a:bodyPr>
          <a:lstStyle/>
          <a:p>
            <a:pPr algn="ctr">
              <a:lnSpc>
                <a:spcPts val="3799"/>
              </a:lnSpc>
            </a:pPr>
            <a:endParaRPr lang="en-US" sz="2714" dirty="0">
              <a:solidFill>
                <a:srgbClr val="6866E1"/>
              </a:solidFill>
              <a:latin typeface="Poppins Light"/>
            </a:endParaRP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2427808" y="4463168"/>
            <a:ext cx="8127324" cy="2520605"/>
          </a:xfrm>
          <a:prstGeom prst="rect">
            <a:avLst/>
          </a:prstGeom>
        </p:spPr>
        <p:txBody>
          <a:bodyPr lIns="0" tIns="0" rIns="0" bIns="0" rtlCol="0" anchor="t">
            <a:spAutoFit/>
          </a:bodyPr>
          <a:lstStyle/>
          <a:p>
            <a:pPr algn="ctr">
              <a:lnSpc>
                <a:spcPts val="17048"/>
              </a:lnSpc>
            </a:pPr>
            <a:r>
              <a:rPr lang="en-US" sz="23677" dirty="0">
                <a:solidFill>
                  <a:srgbClr val="6866E1"/>
                </a:solidFill>
                <a:latin typeface="Computer Says No"/>
              </a:rPr>
              <a:t>PROJECT</a:t>
            </a:r>
          </a:p>
        </p:txBody>
      </p:sp>
      <p:sp>
        <p:nvSpPr>
          <p:cNvPr id="10" name="TextBox 10"/>
          <p:cNvSpPr txBox="1"/>
          <p:nvPr/>
        </p:nvSpPr>
        <p:spPr>
          <a:xfrm>
            <a:off x="2695350" y="3769136"/>
            <a:ext cx="7745077" cy="760786"/>
          </a:xfrm>
          <a:prstGeom prst="rect">
            <a:avLst/>
          </a:prstGeom>
        </p:spPr>
        <p:txBody>
          <a:bodyPr wrap="square" lIns="0" tIns="0" rIns="0" bIns="0" rtlCol="0" anchor="t">
            <a:spAutoFit/>
          </a:bodyPr>
          <a:lstStyle/>
          <a:p>
            <a:pPr algn="ctr">
              <a:lnSpc>
                <a:spcPts val="5147"/>
              </a:lnSpc>
            </a:pPr>
            <a:r>
              <a:rPr lang="en-US" sz="12000" dirty="0">
                <a:solidFill>
                  <a:srgbClr val="6866E1"/>
                </a:solidFill>
                <a:latin typeface="Computer Says No"/>
              </a:rPr>
              <a:t>Neural Networks</a:t>
            </a:r>
          </a:p>
        </p:txBody>
      </p:sp>
      <p:sp>
        <p:nvSpPr>
          <p:cNvPr id="11" name="Freeform 11"/>
          <p:cNvSpPr/>
          <p:nvPr/>
        </p:nvSpPr>
        <p:spPr>
          <a:xfrm flipH="1">
            <a:off x="9992168"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707851" y="1222001"/>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29968" y="1409700"/>
            <a:ext cx="7242648" cy="1509102"/>
          </a:xfrm>
          <a:prstGeom prst="rect">
            <a:avLst/>
          </a:prstGeom>
        </p:spPr>
        <p:txBody>
          <a:bodyPr lIns="0" tIns="0" rIns="0" bIns="0" rtlCol="0" anchor="t">
            <a:spAutoFit/>
          </a:bodyPr>
          <a:lstStyle/>
          <a:p>
            <a:pPr marL="0" lvl="0" indent="0" algn="ctr">
              <a:lnSpc>
                <a:spcPts val="10150"/>
              </a:lnSpc>
              <a:spcBef>
                <a:spcPct val="0"/>
              </a:spcBef>
            </a:pPr>
            <a:r>
              <a:rPr lang="en-US" sz="14097" dirty="0">
                <a:solidFill>
                  <a:srgbClr val="6866E1"/>
                </a:solidFill>
                <a:latin typeface="Computer Says No"/>
              </a:rPr>
              <a:t>INTRODUCTION</a:t>
            </a:r>
          </a:p>
        </p:txBody>
      </p:sp>
      <p:sp>
        <p:nvSpPr>
          <p:cNvPr id="4" name="TextBox 4"/>
          <p:cNvSpPr txBox="1"/>
          <p:nvPr/>
        </p:nvSpPr>
        <p:spPr>
          <a:xfrm>
            <a:off x="1390896" y="2918802"/>
            <a:ext cx="6920791" cy="5942396"/>
          </a:xfrm>
          <a:prstGeom prst="rect">
            <a:avLst/>
          </a:prstGeom>
        </p:spPr>
        <p:txBody>
          <a:bodyPr lIns="0" tIns="0" rIns="0" bIns="0" rtlCol="0" anchor="t">
            <a:spAutoFit/>
          </a:bodyPr>
          <a:lstStyle/>
          <a:p>
            <a:pPr algn="l">
              <a:lnSpc>
                <a:spcPts val="2923"/>
              </a:lnSpc>
            </a:pPr>
            <a:r>
              <a:rPr lang="en-US" sz="2400" b="0" i="0" dirty="0">
                <a:solidFill>
                  <a:schemeClr val="bg1"/>
                </a:solidFill>
                <a:effectLst/>
                <a:latin typeface="Poppins Light" panose="00000400000000000000" pitchFamily="2" charset="0"/>
                <a:cs typeface="Poppins Light" panose="00000400000000000000" pitchFamily="2" charset="0"/>
              </a:rPr>
              <a:t>The Handwritten Digit Recognition project is an intriguing application of neural network techniques in the field of machine learning. The aim of this project is to build a model capable of accurately identifying handwritten digits from images. We will utilize the MNIST dataset, a well-known dataset containing images of handwritten digits along with their corresponding labels. Our task involves training a neural network model using these images and then evaluating the model's performance on the test data. This project provides an excellent opportunity to explore the capabilities of machine learning in pattern recognition and solve real-world problems across various domains</a:t>
            </a:r>
            <a:r>
              <a:rPr lang="en-US" sz="2400" b="0" i="0" dirty="0">
                <a:solidFill>
                  <a:srgbClr val="0D0D0D"/>
                </a:solidFill>
                <a:effectLst/>
                <a:latin typeface="Söhne"/>
              </a:rPr>
              <a:t>.</a:t>
            </a:r>
            <a:endParaRPr lang="en-US" sz="2088" dirty="0">
              <a:solidFill>
                <a:schemeClr val="bg1"/>
              </a:solidFill>
              <a:latin typeface="Poppins Light" panose="00000400000000000000" pitchFamily="2" charset="0"/>
              <a:cs typeface="Poppins Light" panose="00000400000000000000" pitchFamily="2" charset="0"/>
            </a:endParaRPr>
          </a:p>
        </p:txBody>
      </p:sp>
      <p:sp>
        <p:nvSpPr>
          <p:cNvPr id="5" name="AutoShape 5"/>
          <p:cNvSpPr/>
          <p:nvPr/>
        </p:nvSpPr>
        <p:spPr>
          <a:xfrm flipV="1">
            <a:off x="1252380" y="9103191"/>
            <a:ext cx="6920742" cy="19050"/>
          </a:xfrm>
          <a:prstGeom prst="line">
            <a:avLst/>
          </a:prstGeom>
          <a:ln w="38100" cap="flat">
            <a:solidFill>
              <a:srgbClr val="FFFFFF"/>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3726" y="2819660"/>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7" name="TextBox 7"/>
          <p:cNvSpPr txBox="1"/>
          <p:nvPr/>
        </p:nvSpPr>
        <p:spPr>
          <a:xfrm>
            <a:off x="5334000" y="1349403"/>
            <a:ext cx="8512282" cy="1108701"/>
          </a:xfrm>
          <a:prstGeom prst="rect">
            <a:avLst/>
          </a:prstGeom>
        </p:spPr>
        <p:txBody>
          <a:bodyPr lIns="0" tIns="0" rIns="0" bIns="0" rtlCol="0" anchor="t">
            <a:spAutoFit/>
          </a:bodyPr>
          <a:lstStyle/>
          <a:p>
            <a:pPr marL="0" lvl="0" indent="0" algn="just">
              <a:lnSpc>
                <a:spcPts val="8235"/>
              </a:lnSpc>
              <a:spcBef>
                <a:spcPct val="0"/>
              </a:spcBef>
            </a:pPr>
            <a:r>
              <a:rPr lang="ar-EG" sz="11438" dirty="0">
                <a:solidFill>
                  <a:srgbClr val="6866E1"/>
                </a:solidFill>
                <a:latin typeface="Computer Says No"/>
              </a:rPr>
              <a:t> </a:t>
            </a:r>
            <a:r>
              <a:rPr lang="en-US" sz="11438" dirty="0">
                <a:solidFill>
                  <a:srgbClr val="6866E1"/>
                </a:solidFill>
                <a:latin typeface="Computer Says No"/>
              </a:rPr>
              <a:t>MACHINE LEARNING</a:t>
            </a:r>
          </a:p>
        </p:txBody>
      </p:sp>
      <p:sp>
        <p:nvSpPr>
          <p:cNvPr id="8" name="TextBox 8"/>
          <p:cNvSpPr txBox="1"/>
          <p:nvPr/>
        </p:nvSpPr>
        <p:spPr>
          <a:xfrm>
            <a:off x="7952672" y="3203262"/>
            <a:ext cx="8105145" cy="6510565"/>
          </a:xfrm>
          <a:prstGeom prst="rect">
            <a:avLst/>
          </a:prstGeom>
        </p:spPr>
        <p:txBody>
          <a:bodyPr lIns="0" tIns="0" rIns="0" bIns="0" rtlCol="0" anchor="t">
            <a:spAutoFit/>
          </a:bodyPr>
          <a:lstStyle/>
          <a:p>
            <a:pPr algn="l"/>
            <a:r>
              <a:rPr lang="en-US" sz="2000" b="0" i="0" dirty="0">
                <a:solidFill>
                  <a:schemeClr val="bg1"/>
                </a:solidFill>
                <a:effectLst/>
                <a:latin typeface="Poppins Light" panose="00000400000000000000" pitchFamily="2" charset="0"/>
                <a:cs typeface="Poppins Light" panose="00000400000000000000" pitchFamily="2" charset="0"/>
              </a:rPr>
              <a:t>In the Handwritten Digit Recognition project, the role of machine learning is pivotal in developing a model capable of accurately recognizing handwritten digits. Here's how machine learning contributes to this project:</a:t>
            </a:r>
          </a:p>
          <a:p>
            <a:pPr algn="l"/>
            <a:endParaRPr lang="en-US" sz="2000" b="0" i="0" dirty="0">
              <a:solidFill>
                <a:schemeClr val="bg1"/>
              </a:solidFill>
              <a:effectLst/>
              <a:latin typeface="Poppins Light" panose="00000400000000000000" pitchFamily="2" charset="0"/>
              <a:cs typeface="Poppins Light" panose="00000400000000000000" pitchFamily="2" charset="0"/>
            </a:endParaRPr>
          </a:p>
          <a:p>
            <a:pPr algn="l">
              <a:buFont typeface="+mj-lt"/>
              <a:buAutoNum type="arabicPeriod"/>
            </a:pPr>
            <a:r>
              <a:rPr lang="en-US" sz="2000" b="1" i="0" dirty="0">
                <a:solidFill>
                  <a:schemeClr val="bg1"/>
                </a:solidFill>
                <a:effectLst/>
                <a:latin typeface="Poppins Light" panose="00000400000000000000" pitchFamily="2" charset="0"/>
                <a:cs typeface="Poppins Light" panose="00000400000000000000" pitchFamily="2" charset="0"/>
              </a:rPr>
              <a:t>Digit Classification:</a:t>
            </a:r>
            <a:r>
              <a:rPr lang="en-US" sz="2000" b="0" i="0" dirty="0">
                <a:solidFill>
                  <a:schemeClr val="bg1"/>
                </a:solidFill>
                <a:effectLst/>
                <a:latin typeface="Poppins Light" panose="00000400000000000000" pitchFamily="2" charset="0"/>
                <a:cs typeface="Poppins Light" panose="00000400000000000000" pitchFamily="2" charset="0"/>
              </a:rPr>
              <a:t> The project involves classifying images containing handwritten digits into their corresponding numerical values (0-9). This task is challenging as it requires distinguishing between similar digits and recognizing unique patterns for each digit.</a:t>
            </a:r>
          </a:p>
          <a:p>
            <a:pPr algn="l">
              <a:buFont typeface="+mj-lt"/>
              <a:buAutoNum type="arabicPeriod"/>
            </a:pPr>
            <a:endParaRPr lang="en-US" sz="2000" b="0" i="0" dirty="0">
              <a:solidFill>
                <a:schemeClr val="bg1"/>
              </a:solidFill>
              <a:effectLst/>
              <a:latin typeface="Poppins Light" panose="00000400000000000000" pitchFamily="2" charset="0"/>
              <a:cs typeface="Poppins Light" panose="00000400000000000000" pitchFamily="2" charset="0"/>
            </a:endParaRPr>
          </a:p>
          <a:p>
            <a:pPr algn="l">
              <a:buFont typeface="+mj-lt"/>
              <a:buAutoNum type="arabicPeriod"/>
            </a:pPr>
            <a:r>
              <a:rPr lang="en-US" sz="2000" b="1" i="0" dirty="0">
                <a:solidFill>
                  <a:schemeClr val="bg1"/>
                </a:solidFill>
                <a:effectLst/>
                <a:latin typeface="Poppins Light" panose="00000400000000000000" pitchFamily="2" charset="0"/>
                <a:cs typeface="Poppins Light" panose="00000400000000000000" pitchFamily="2" charset="0"/>
              </a:rPr>
              <a:t>Model Learning:</a:t>
            </a:r>
            <a:r>
              <a:rPr lang="en-US" sz="2000" b="0" i="0" dirty="0">
                <a:solidFill>
                  <a:schemeClr val="bg1"/>
                </a:solidFill>
                <a:effectLst/>
                <a:latin typeface="Poppins Light" panose="00000400000000000000" pitchFamily="2" charset="0"/>
                <a:cs typeface="Poppins Light" panose="00000400000000000000" pitchFamily="2" charset="0"/>
              </a:rPr>
              <a:t> The model is trained using the training data of handwritten digits. It learns the distinctive patterns and features of each digit by analyzing the images and iteratively refining its parameters during training.</a:t>
            </a:r>
          </a:p>
          <a:p>
            <a:pPr algn="l">
              <a:buFont typeface="+mj-lt"/>
              <a:buAutoNum type="arabicPeriod"/>
            </a:pPr>
            <a:endParaRPr lang="en-US" sz="2000" b="0" i="0" dirty="0">
              <a:solidFill>
                <a:schemeClr val="bg1"/>
              </a:solidFill>
              <a:effectLst/>
              <a:latin typeface="Poppins Light" panose="00000400000000000000" pitchFamily="2" charset="0"/>
              <a:cs typeface="Poppins Light" panose="00000400000000000000" pitchFamily="2" charset="0"/>
            </a:endParaRPr>
          </a:p>
          <a:p>
            <a:pPr algn="l">
              <a:buFont typeface="+mj-lt"/>
              <a:buAutoNum type="arabicPeriod"/>
            </a:pPr>
            <a:r>
              <a:rPr lang="en-US" sz="2000" b="1" i="0" dirty="0">
                <a:solidFill>
                  <a:schemeClr val="bg1"/>
                </a:solidFill>
                <a:effectLst/>
                <a:latin typeface="Poppins Light" panose="00000400000000000000" pitchFamily="2" charset="0"/>
                <a:cs typeface="Poppins Light" panose="00000400000000000000" pitchFamily="2" charset="0"/>
              </a:rPr>
              <a:t>Digit Recognition:</a:t>
            </a:r>
            <a:r>
              <a:rPr lang="en-US" sz="2000" b="0" i="0" dirty="0">
                <a:solidFill>
                  <a:schemeClr val="bg1"/>
                </a:solidFill>
                <a:effectLst/>
                <a:latin typeface="Poppins Light" panose="00000400000000000000" pitchFamily="2" charset="0"/>
                <a:cs typeface="Poppins Light" panose="00000400000000000000" pitchFamily="2" charset="0"/>
              </a:rPr>
              <a:t> After training, the model applies its learned parameters to perform recognition on new unseen images. It utilizes the learned patterns to make decisions about the handwritten digits in the new images.</a:t>
            </a:r>
          </a:p>
          <a:p>
            <a:pPr algn="l">
              <a:lnSpc>
                <a:spcPts val="2999"/>
              </a:lnSpc>
            </a:pPr>
            <a:r>
              <a:rPr lang="en-US" sz="1851" dirty="0">
                <a:solidFill>
                  <a:srgbClr val="FFFFFF"/>
                </a:solidFill>
                <a:latin typeface="Poppins Light"/>
              </a:rPr>
              <a:t>.</a:t>
            </a:r>
          </a:p>
        </p:txBody>
      </p:sp>
      <p:sp>
        <p:nvSpPr>
          <p:cNvPr id="12" name="TextBox 12"/>
          <p:cNvSpPr txBox="1"/>
          <p:nvPr/>
        </p:nvSpPr>
        <p:spPr>
          <a:xfrm>
            <a:off x="7984048" y="6458545"/>
            <a:ext cx="8105145" cy="355034"/>
          </a:xfrm>
          <a:prstGeom prst="rect">
            <a:avLst/>
          </a:prstGeom>
        </p:spPr>
        <p:txBody>
          <a:bodyPr lIns="0" tIns="0" rIns="0" bIns="0" rtlCol="0" anchor="t">
            <a:spAutoFit/>
          </a:bodyPr>
          <a:lstStyle/>
          <a:p>
            <a:pPr algn="l">
              <a:lnSpc>
                <a:spcPts val="2999"/>
              </a:lnSpc>
            </a:pPr>
            <a:endParaRPr lang="en-US" sz="1851" dirty="0">
              <a:solidFill>
                <a:srgbClr val="FFFFFF"/>
              </a:solidFill>
              <a:latin typeface="Poppi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dirty="0"/>
          </a:p>
        </p:txBody>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dirty="0"/>
          </a:p>
        </p:txBody>
      </p:sp>
      <p:sp>
        <p:nvSpPr>
          <p:cNvPr id="5" name="TextBox 5"/>
          <p:cNvSpPr txBox="1"/>
          <p:nvPr/>
        </p:nvSpPr>
        <p:spPr>
          <a:xfrm>
            <a:off x="4338661" y="1717088"/>
            <a:ext cx="9610678" cy="987450"/>
          </a:xfrm>
          <a:prstGeom prst="rect">
            <a:avLst/>
          </a:prstGeom>
        </p:spPr>
        <p:txBody>
          <a:bodyPr lIns="0" tIns="0" rIns="0" bIns="0" rtlCol="0" anchor="t">
            <a:spAutoFit/>
          </a:bodyPr>
          <a:lstStyle/>
          <a:p>
            <a:pPr marL="0" lvl="0" indent="0" algn="ctr">
              <a:lnSpc>
                <a:spcPts val="7693"/>
              </a:lnSpc>
              <a:spcBef>
                <a:spcPct val="0"/>
              </a:spcBef>
            </a:pPr>
            <a:endParaRPr lang="en-US" sz="10686" dirty="0">
              <a:solidFill>
                <a:srgbClr val="6866E1"/>
              </a:solidFill>
              <a:latin typeface="Computer Says No"/>
            </a:endParaRPr>
          </a:p>
        </p:txBody>
      </p:sp>
      <p:sp>
        <p:nvSpPr>
          <p:cNvPr id="6" name="Freeform 6"/>
          <p:cNvSpPr/>
          <p:nvPr/>
        </p:nvSpPr>
        <p:spPr>
          <a:xfrm>
            <a:off x="2598221" y="3531890"/>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6378426" y="3464724"/>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10157163"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13949339"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3001968" y="4260492"/>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01</a:t>
            </a:r>
          </a:p>
        </p:txBody>
      </p:sp>
      <p:sp>
        <p:nvSpPr>
          <p:cNvPr id="11" name="TextBox 11"/>
          <p:cNvSpPr txBox="1"/>
          <p:nvPr/>
        </p:nvSpPr>
        <p:spPr>
          <a:xfrm>
            <a:off x="6783593" y="419567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02</a:t>
            </a:r>
          </a:p>
        </p:txBody>
      </p:sp>
      <p:sp>
        <p:nvSpPr>
          <p:cNvPr id="12" name="TextBox 12"/>
          <p:cNvSpPr txBox="1"/>
          <p:nvPr/>
        </p:nvSpPr>
        <p:spPr>
          <a:xfrm>
            <a:off x="10560909" y="4262843"/>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03</a:t>
            </a:r>
          </a:p>
        </p:txBody>
      </p:sp>
      <p:sp>
        <p:nvSpPr>
          <p:cNvPr id="13" name="TextBox 13"/>
          <p:cNvSpPr txBox="1"/>
          <p:nvPr/>
        </p:nvSpPr>
        <p:spPr>
          <a:xfrm>
            <a:off x="14349389" y="4262843"/>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04</a:t>
            </a:r>
          </a:p>
        </p:txBody>
      </p:sp>
      <p:sp>
        <p:nvSpPr>
          <p:cNvPr id="14" name="TextBox 14"/>
          <p:cNvSpPr txBox="1"/>
          <p:nvPr/>
        </p:nvSpPr>
        <p:spPr>
          <a:xfrm>
            <a:off x="13432252" y="5959424"/>
            <a:ext cx="3121512" cy="4206601"/>
          </a:xfrm>
          <a:prstGeom prst="rect">
            <a:avLst/>
          </a:prstGeom>
        </p:spPr>
        <p:txBody>
          <a:bodyPr lIns="0" tIns="0" rIns="0" bIns="0" rtlCol="0" anchor="t">
            <a:spAutoFit/>
          </a:bodyPr>
          <a:lstStyle/>
          <a:p>
            <a:pPr algn="ctr">
              <a:lnSpc>
                <a:spcPts val="2999"/>
              </a:lnSpc>
            </a:pPr>
            <a:r>
              <a:rPr lang="en-US" sz="2400" b="0" i="0" dirty="0" err="1">
                <a:solidFill>
                  <a:schemeClr val="bg1"/>
                </a:solidFill>
                <a:effectLst/>
                <a:latin typeface="Poppins Light" panose="00000400000000000000" pitchFamily="2" charset="0"/>
                <a:cs typeface="Poppins Light" panose="00000400000000000000" pitchFamily="2" charset="0"/>
              </a:rPr>
              <a:t>Softmax</a:t>
            </a:r>
            <a:r>
              <a:rPr lang="en-US" sz="2400" b="0" i="0" dirty="0">
                <a:solidFill>
                  <a:schemeClr val="bg1"/>
                </a:solidFill>
                <a:effectLst/>
                <a:latin typeface="Poppins Light" panose="00000400000000000000" pitchFamily="2" charset="0"/>
                <a:cs typeface="Poppins Light" panose="00000400000000000000" pitchFamily="2" charset="0"/>
              </a:rPr>
              <a:t>:</a:t>
            </a:r>
          </a:p>
          <a:p>
            <a:pPr algn="ctr">
              <a:lnSpc>
                <a:spcPts val="2999"/>
              </a:lnSpc>
            </a:pPr>
            <a:r>
              <a:rPr lang="en-US" sz="3600" b="1" i="0" dirty="0">
                <a:solidFill>
                  <a:schemeClr val="bg1"/>
                </a:solidFill>
                <a:effectLst/>
                <a:latin typeface="Poppins Light" panose="00000400000000000000" pitchFamily="2" charset="0"/>
                <a:cs typeface="Poppins Light" panose="00000400000000000000" pitchFamily="2" charset="0"/>
              </a:rPr>
              <a:t>.</a:t>
            </a:r>
            <a:r>
              <a:rPr lang="en-US" sz="2000" b="0" i="0" dirty="0">
                <a:solidFill>
                  <a:schemeClr val="bg1"/>
                </a:solidFill>
                <a:effectLst/>
                <a:latin typeface="Poppins Light" panose="00000400000000000000" pitchFamily="2" charset="0"/>
                <a:cs typeface="Poppins Light" panose="00000400000000000000" pitchFamily="2" charset="0"/>
              </a:rPr>
              <a:t>Used in final layer </a:t>
            </a:r>
          </a:p>
          <a:p>
            <a:pPr algn="ctr">
              <a:lnSpc>
                <a:spcPts val="2999"/>
              </a:lnSpc>
            </a:pPr>
            <a:endParaRPr lang="en-US" sz="2000" b="0" i="0" dirty="0">
              <a:solidFill>
                <a:schemeClr val="bg1"/>
              </a:solidFill>
              <a:effectLst/>
              <a:latin typeface="Poppins Light" panose="00000400000000000000" pitchFamily="2" charset="0"/>
              <a:cs typeface="Poppins Light" panose="00000400000000000000" pitchFamily="2" charset="0"/>
            </a:endParaRPr>
          </a:p>
          <a:p>
            <a:pPr algn="ctr">
              <a:lnSpc>
                <a:spcPts val="2999"/>
              </a:lnSpc>
            </a:pPr>
            <a:r>
              <a:rPr lang="en-US" sz="3600" b="1" i="0" dirty="0">
                <a:solidFill>
                  <a:schemeClr val="bg1"/>
                </a:solidFill>
                <a:effectLst/>
                <a:latin typeface="Poppins Light" panose="00000400000000000000" pitchFamily="2" charset="0"/>
                <a:cs typeface="Poppins Light" panose="00000400000000000000" pitchFamily="2" charset="0"/>
              </a:rPr>
              <a:t>.</a:t>
            </a:r>
            <a:r>
              <a:rPr lang="en-US" sz="2000" b="0" i="0" dirty="0" err="1">
                <a:solidFill>
                  <a:schemeClr val="bg1"/>
                </a:solidFill>
                <a:effectLst/>
                <a:latin typeface="Poppins Light" panose="00000400000000000000" pitchFamily="2" charset="0"/>
                <a:cs typeface="Poppins Light" panose="00000400000000000000" pitchFamily="2" charset="0"/>
              </a:rPr>
              <a:t>Softmax</a:t>
            </a:r>
            <a:r>
              <a:rPr lang="en-US" sz="2000" b="0" i="0" dirty="0">
                <a:solidFill>
                  <a:schemeClr val="bg1"/>
                </a:solidFill>
                <a:effectLst/>
                <a:latin typeface="Poppins Light" panose="00000400000000000000" pitchFamily="2" charset="0"/>
                <a:cs typeface="Poppins Light" panose="00000400000000000000" pitchFamily="2" charset="0"/>
              </a:rPr>
              <a:t> function transforms the results into a probability distribution, facilitating the final decision-making regarding classification</a:t>
            </a:r>
          </a:p>
          <a:p>
            <a:pPr algn="ctr">
              <a:lnSpc>
                <a:spcPts val="2999"/>
              </a:lnSpc>
            </a:pPr>
            <a:r>
              <a:rPr lang="en-US" sz="2000" b="0" i="0" dirty="0">
                <a:solidFill>
                  <a:srgbClr val="0D0D0D"/>
                </a:solidFill>
                <a:effectLst/>
                <a:latin typeface="Söhne"/>
              </a:rPr>
              <a:t>:</a:t>
            </a:r>
            <a:endParaRPr lang="en-US" sz="1851" dirty="0">
              <a:solidFill>
                <a:srgbClr val="FFFFFF"/>
              </a:solidFill>
              <a:latin typeface="Poppins Light"/>
            </a:endParaRPr>
          </a:p>
        </p:txBody>
      </p:sp>
      <p:sp>
        <p:nvSpPr>
          <p:cNvPr id="15" name="AutoShape 15"/>
          <p:cNvSpPr/>
          <p:nvPr/>
        </p:nvSpPr>
        <p:spPr>
          <a:xfrm flipV="1">
            <a:off x="12270492" y="4612367"/>
            <a:ext cx="1702780" cy="0"/>
          </a:xfrm>
          <a:prstGeom prst="line">
            <a:avLst/>
          </a:prstGeom>
          <a:ln w="47625" cap="rnd">
            <a:solidFill>
              <a:srgbClr val="5CE5F8"/>
            </a:solidFill>
            <a:prstDash val="sysDot"/>
            <a:headEnd type="none" w="sm" len="sm"/>
            <a:tailEnd type="none" w="sm" len="sm"/>
          </a:ln>
        </p:spPr>
      </p:sp>
      <p:sp>
        <p:nvSpPr>
          <p:cNvPr id="16" name="TextBox 16"/>
          <p:cNvSpPr txBox="1"/>
          <p:nvPr/>
        </p:nvSpPr>
        <p:spPr>
          <a:xfrm>
            <a:off x="8915400" y="5959424"/>
            <a:ext cx="4343400" cy="4053674"/>
          </a:xfrm>
          <a:prstGeom prst="rect">
            <a:avLst/>
          </a:prstGeom>
        </p:spPr>
        <p:txBody>
          <a:bodyPr wrap="square" lIns="0" tIns="0" rIns="0" bIns="0" rtlCol="0" anchor="t">
            <a:spAutoFit/>
          </a:bodyPr>
          <a:lstStyle/>
          <a:p>
            <a:pPr algn="ctr">
              <a:lnSpc>
                <a:spcPts val="2999"/>
              </a:lnSpc>
            </a:pPr>
            <a:r>
              <a:rPr lang="en-US" sz="2400" b="0" i="0" dirty="0">
                <a:solidFill>
                  <a:schemeClr val="bg1"/>
                </a:solidFill>
                <a:effectLst/>
                <a:latin typeface="Poppins Light" panose="00000400000000000000" pitchFamily="2" charset="0"/>
                <a:cs typeface="Poppins Light" panose="00000400000000000000" pitchFamily="2" charset="0"/>
              </a:rPr>
              <a:t>Tanh (Hyperbolic Tangent):</a:t>
            </a:r>
          </a:p>
          <a:p>
            <a:pPr algn="ctr">
              <a:lnSpc>
                <a:spcPts val="2999"/>
              </a:lnSpc>
            </a:pPr>
            <a:r>
              <a:rPr lang="en-US" sz="3600" b="1" dirty="0">
                <a:solidFill>
                  <a:schemeClr val="bg1"/>
                </a:solidFill>
                <a:latin typeface="Poppins Light" panose="00000400000000000000" pitchFamily="2" charset="0"/>
                <a:cs typeface="Poppins Light" panose="00000400000000000000" pitchFamily="2" charset="0"/>
              </a:rPr>
              <a:t>.</a:t>
            </a:r>
            <a:r>
              <a:rPr lang="en-US" sz="2000" dirty="0">
                <a:solidFill>
                  <a:schemeClr val="bg1"/>
                </a:solidFill>
                <a:latin typeface="Poppins Light" panose="00000400000000000000" pitchFamily="2" charset="0"/>
                <a:cs typeface="Poppins Light" panose="00000400000000000000" pitchFamily="2" charset="0"/>
              </a:rPr>
              <a:t> Used in fourth layer</a:t>
            </a:r>
          </a:p>
          <a:p>
            <a:pPr algn="ctr">
              <a:lnSpc>
                <a:spcPts val="2999"/>
              </a:lnSpc>
            </a:pPr>
            <a:endParaRPr lang="en-US" sz="2000" dirty="0">
              <a:solidFill>
                <a:schemeClr val="bg1"/>
              </a:solidFill>
              <a:latin typeface="Poppins Light" panose="00000400000000000000" pitchFamily="2" charset="0"/>
              <a:cs typeface="Poppins Light" panose="00000400000000000000" pitchFamily="2" charset="0"/>
            </a:endParaRPr>
          </a:p>
          <a:p>
            <a:pPr algn="ctr">
              <a:lnSpc>
                <a:spcPts val="2999"/>
              </a:lnSpc>
            </a:pPr>
            <a:endParaRPr lang="en-US" sz="2000" dirty="0">
              <a:solidFill>
                <a:schemeClr val="bg1"/>
              </a:solidFill>
              <a:latin typeface="Poppins Light" panose="00000400000000000000" pitchFamily="2" charset="0"/>
              <a:cs typeface="Poppins Light" panose="00000400000000000000" pitchFamily="2" charset="0"/>
            </a:endParaRPr>
          </a:p>
          <a:p>
            <a:pPr algn="ctr">
              <a:buFont typeface="Arial" panose="020B0604020202020204" pitchFamily="34" charset="0"/>
              <a:buChar char="•"/>
            </a:pPr>
            <a:r>
              <a:rPr lang="en-US" sz="2000" b="0" i="0" dirty="0">
                <a:solidFill>
                  <a:schemeClr val="bg1"/>
                </a:solidFill>
                <a:effectLst/>
                <a:latin typeface="Poppins Light" panose="00000400000000000000" pitchFamily="2" charset="0"/>
                <a:cs typeface="Poppins Light" panose="00000400000000000000" pitchFamily="2" charset="0"/>
              </a:rPr>
              <a:t>Tanh function transforms values to a range between -1 and 1.</a:t>
            </a:r>
          </a:p>
          <a:p>
            <a:pPr algn="ctr">
              <a:buFont typeface="Arial" panose="020B0604020202020204" pitchFamily="34" charset="0"/>
              <a:buChar char="•"/>
            </a:pPr>
            <a:endParaRPr lang="en-US" sz="2000" dirty="0">
              <a:solidFill>
                <a:schemeClr val="bg1"/>
              </a:solidFill>
              <a:latin typeface="Poppins Light" panose="00000400000000000000" pitchFamily="2" charset="0"/>
              <a:cs typeface="Poppins Light" panose="00000400000000000000" pitchFamily="2" charset="0"/>
            </a:endParaRPr>
          </a:p>
          <a:p>
            <a:pPr algn="ctr"/>
            <a:endParaRPr lang="en-US" sz="2000" b="0" i="0" dirty="0">
              <a:solidFill>
                <a:schemeClr val="bg1"/>
              </a:solidFill>
              <a:effectLst/>
              <a:latin typeface="Poppins Light" panose="00000400000000000000" pitchFamily="2" charset="0"/>
              <a:cs typeface="Poppins Light" panose="00000400000000000000" pitchFamily="2" charset="0"/>
            </a:endParaRPr>
          </a:p>
          <a:p>
            <a:pPr algn="ctr">
              <a:buFont typeface="Arial" panose="020B0604020202020204" pitchFamily="34" charset="0"/>
              <a:buChar char="•"/>
            </a:pPr>
            <a:r>
              <a:rPr lang="en-US" sz="2000" b="0" i="0" dirty="0">
                <a:solidFill>
                  <a:schemeClr val="bg1"/>
                </a:solidFill>
                <a:effectLst/>
                <a:latin typeface="Poppins Light" panose="00000400000000000000" pitchFamily="2" charset="0"/>
                <a:cs typeface="Poppins Light" panose="00000400000000000000" pitchFamily="2" charset="0"/>
              </a:rPr>
              <a:t>It contributes to improving the   model's stability and increasing its learning capacity</a:t>
            </a:r>
          </a:p>
          <a:p>
            <a:pPr algn="ctr">
              <a:lnSpc>
                <a:spcPts val="2999"/>
              </a:lnSpc>
            </a:pPr>
            <a:endParaRPr lang="en-US" sz="2000" b="1" dirty="0">
              <a:solidFill>
                <a:schemeClr val="bg1"/>
              </a:solidFill>
              <a:latin typeface="Poppins Light" panose="00000400000000000000" pitchFamily="2" charset="0"/>
              <a:cs typeface="Poppins Light" panose="00000400000000000000" pitchFamily="2" charset="0"/>
            </a:endParaRPr>
          </a:p>
        </p:txBody>
      </p:sp>
      <p:sp>
        <p:nvSpPr>
          <p:cNvPr id="17" name="TextBox 17"/>
          <p:cNvSpPr txBox="1"/>
          <p:nvPr/>
        </p:nvSpPr>
        <p:spPr>
          <a:xfrm>
            <a:off x="5390561" y="5959424"/>
            <a:ext cx="3524839" cy="4294574"/>
          </a:xfrm>
          <a:prstGeom prst="rect">
            <a:avLst/>
          </a:prstGeom>
        </p:spPr>
        <p:txBody>
          <a:bodyPr wrap="square" lIns="0" tIns="0" rIns="0" bIns="0" rtlCol="0" anchor="t">
            <a:spAutoFit/>
          </a:bodyPr>
          <a:lstStyle/>
          <a:p>
            <a:pPr algn="ctr"/>
            <a:r>
              <a:rPr lang="en-US" sz="2400" dirty="0">
                <a:solidFill>
                  <a:srgbClr val="FFFFFF"/>
                </a:solidFill>
                <a:latin typeface="Poppins Light"/>
              </a:rPr>
              <a:t>Sigmoid:</a:t>
            </a:r>
          </a:p>
          <a:p>
            <a:pPr algn="ctr"/>
            <a:r>
              <a:rPr lang="en-US" sz="3600" b="1" dirty="0">
                <a:solidFill>
                  <a:srgbClr val="FFFFFF"/>
                </a:solidFill>
                <a:latin typeface="Poppins Light"/>
              </a:rPr>
              <a:t>.</a:t>
            </a:r>
            <a:r>
              <a:rPr lang="en-US" sz="2000" b="1" dirty="0">
                <a:solidFill>
                  <a:srgbClr val="FFFFFF"/>
                </a:solidFill>
                <a:latin typeface="Poppins Light"/>
              </a:rPr>
              <a:t> </a:t>
            </a:r>
            <a:r>
              <a:rPr lang="en-US" sz="2000" dirty="0">
                <a:solidFill>
                  <a:srgbClr val="FFFFFF"/>
                </a:solidFill>
                <a:latin typeface="Poppins Light"/>
              </a:rPr>
              <a:t>Used in third layer </a:t>
            </a:r>
          </a:p>
          <a:p>
            <a:pPr algn="ctr"/>
            <a:endParaRPr lang="en-US" sz="2000" dirty="0">
              <a:solidFill>
                <a:srgbClr val="FFFFFF"/>
              </a:solidFill>
              <a:latin typeface="Poppins Light"/>
            </a:endParaRPr>
          </a:p>
          <a:p>
            <a:pPr algn="ctr"/>
            <a:r>
              <a:rPr lang="en-US" sz="3600" b="1" i="0" dirty="0">
                <a:solidFill>
                  <a:schemeClr val="bg1"/>
                </a:solidFill>
                <a:effectLst/>
                <a:latin typeface="Poppins Light" panose="00000400000000000000" pitchFamily="2" charset="0"/>
                <a:cs typeface="Poppins Light" panose="00000400000000000000" pitchFamily="2" charset="0"/>
              </a:rPr>
              <a:t>.</a:t>
            </a:r>
            <a:r>
              <a:rPr lang="en-US" sz="2000" b="0" i="0" dirty="0">
                <a:solidFill>
                  <a:schemeClr val="bg1"/>
                </a:solidFill>
                <a:effectLst/>
                <a:latin typeface="Poppins Light" panose="00000400000000000000" pitchFamily="2" charset="0"/>
                <a:cs typeface="Poppins Light" panose="00000400000000000000" pitchFamily="2" charset="0"/>
              </a:rPr>
              <a:t> Sigmoid function transforms values to a range between 0 and 1.</a:t>
            </a:r>
          </a:p>
          <a:p>
            <a:pPr algn="ctr">
              <a:buFont typeface="Arial" panose="020B0604020202020204" pitchFamily="34" charset="0"/>
              <a:buChar char="•"/>
            </a:pPr>
            <a:endParaRPr lang="en-US" sz="2000" b="0" i="0" dirty="0">
              <a:solidFill>
                <a:schemeClr val="bg1"/>
              </a:solidFill>
              <a:effectLst/>
              <a:latin typeface="Poppins Light" panose="00000400000000000000" pitchFamily="2" charset="0"/>
              <a:cs typeface="Poppins Light" panose="00000400000000000000" pitchFamily="2" charset="0"/>
            </a:endParaRPr>
          </a:p>
          <a:p>
            <a:pPr algn="ctr">
              <a:buFont typeface="Arial" panose="020B0604020202020204" pitchFamily="34" charset="0"/>
              <a:buChar char="•"/>
            </a:pPr>
            <a:r>
              <a:rPr lang="en-US" sz="2000" b="0" i="0" dirty="0">
                <a:solidFill>
                  <a:schemeClr val="bg1"/>
                </a:solidFill>
                <a:effectLst/>
                <a:latin typeface="Poppins Light" panose="00000400000000000000" pitchFamily="2" charset="0"/>
                <a:cs typeface="Poppins Light" panose="00000400000000000000" pitchFamily="2" charset="0"/>
              </a:rPr>
              <a:t> It is used to regulate the flow of information in the model and output a probability distribution</a:t>
            </a:r>
          </a:p>
          <a:p>
            <a:pPr algn="ctr">
              <a:lnSpc>
                <a:spcPts val="2999"/>
              </a:lnSpc>
            </a:pPr>
            <a:endParaRPr lang="en-US" sz="1851" dirty="0">
              <a:solidFill>
                <a:srgbClr val="FFFFFF"/>
              </a:solidFill>
              <a:latin typeface="Poppins Light"/>
            </a:endParaRPr>
          </a:p>
        </p:txBody>
      </p:sp>
      <p:sp>
        <p:nvSpPr>
          <p:cNvPr id="18" name="AutoShape 18"/>
          <p:cNvSpPr/>
          <p:nvPr/>
        </p:nvSpPr>
        <p:spPr>
          <a:xfrm flipV="1">
            <a:off x="8454383" y="4612367"/>
            <a:ext cx="1702780" cy="0"/>
          </a:xfrm>
          <a:prstGeom prst="line">
            <a:avLst/>
          </a:prstGeom>
          <a:ln w="47625" cap="rnd">
            <a:solidFill>
              <a:srgbClr val="5CE5F8"/>
            </a:solidFill>
            <a:prstDash val="sysDot"/>
            <a:headEnd type="none" w="sm" len="sm"/>
            <a:tailEnd type="none" w="sm" len="sm"/>
          </a:ln>
        </p:spPr>
      </p:sp>
      <p:sp>
        <p:nvSpPr>
          <p:cNvPr id="19" name="AutoShape 19"/>
          <p:cNvSpPr/>
          <p:nvPr/>
        </p:nvSpPr>
        <p:spPr>
          <a:xfrm flipV="1">
            <a:off x="4675646" y="4545201"/>
            <a:ext cx="1702780" cy="0"/>
          </a:xfrm>
          <a:prstGeom prst="line">
            <a:avLst/>
          </a:prstGeom>
          <a:ln w="47625" cap="rnd">
            <a:solidFill>
              <a:srgbClr val="5CE5F8"/>
            </a:solidFill>
            <a:prstDash val="sysDot"/>
            <a:headEnd type="none" w="sm" len="sm"/>
            <a:tailEnd type="none" w="sm" len="sm"/>
          </a:ln>
        </p:spPr>
      </p:sp>
      <p:sp>
        <p:nvSpPr>
          <p:cNvPr id="20" name="TextBox 20"/>
          <p:cNvSpPr txBox="1"/>
          <p:nvPr/>
        </p:nvSpPr>
        <p:spPr>
          <a:xfrm>
            <a:off x="533400" y="5959424"/>
            <a:ext cx="4683709" cy="5310236"/>
          </a:xfrm>
          <a:prstGeom prst="rect">
            <a:avLst/>
          </a:prstGeom>
        </p:spPr>
        <p:txBody>
          <a:bodyPr wrap="square" lIns="0" tIns="0" rIns="0" bIns="0" rtlCol="0" anchor="t">
            <a:spAutoFit/>
          </a:bodyPr>
          <a:lstStyle/>
          <a:p>
            <a:pPr algn="ctr">
              <a:lnSpc>
                <a:spcPts val="2999"/>
              </a:lnSpc>
            </a:pPr>
            <a:r>
              <a:rPr lang="en-US" sz="2400" b="0" i="0" dirty="0" err="1">
                <a:solidFill>
                  <a:schemeClr val="bg1"/>
                </a:solidFill>
                <a:effectLst/>
                <a:latin typeface="Poppins Light" panose="00000400000000000000" pitchFamily="2" charset="0"/>
                <a:cs typeface="Poppins Light" panose="00000400000000000000" pitchFamily="2" charset="0"/>
              </a:rPr>
              <a:t>ReLU</a:t>
            </a:r>
            <a:r>
              <a:rPr lang="en-US" sz="2400" b="0" i="0" dirty="0">
                <a:solidFill>
                  <a:schemeClr val="bg1"/>
                </a:solidFill>
                <a:effectLst/>
                <a:latin typeface="Poppins Light" panose="00000400000000000000" pitchFamily="2" charset="0"/>
                <a:cs typeface="Poppins Light" panose="00000400000000000000" pitchFamily="2" charset="0"/>
              </a:rPr>
              <a:t> (Rectified Linear Unit):</a:t>
            </a:r>
          </a:p>
          <a:p>
            <a:pPr algn="ctr">
              <a:lnSpc>
                <a:spcPts val="2999"/>
              </a:lnSpc>
            </a:pPr>
            <a:r>
              <a:rPr lang="en-US" sz="3600" b="1" dirty="0">
                <a:solidFill>
                  <a:schemeClr val="bg1"/>
                </a:solidFill>
                <a:latin typeface="Poppins Light" panose="00000400000000000000" pitchFamily="2" charset="0"/>
                <a:cs typeface="Poppins Light" panose="00000400000000000000" pitchFamily="2" charset="0"/>
              </a:rPr>
              <a:t>.</a:t>
            </a:r>
            <a:r>
              <a:rPr lang="en-US" sz="2000" dirty="0">
                <a:solidFill>
                  <a:schemeClr val="bg1"/>
                </a:solidFill>
                <a:latin typeface="Poppins Light" panose="00000400000000000000" pitchFamily="2" charset="0"/>
                <a:cs typeface="Poppins Light" panose="00000400000000000000" pitchFamily="2" charset="0"/>
              </a:rPr>
              <a:t> Used in the first two layer </a:t>
            </a:r>
          </a:p>
          <a:p>
            <a:pPr algn="ctr">
              <a:lnSpc>
                <a:spcPts val="2999"/>
              </a:lnSpc>
            </a:pPr>
            <a:endParaRPr lang="en-US" sz="2000" b="0" i="0" dirty="0">
              <a:solidFill>
                <a:schemeClr val="bg1"/>
              </a:solidFill>
              <a:effectLst/>
              <a:latin typeface="Poppins Light" panose="00000400000000000000" pitchFamily="2" charset="0"/>
              <a:cs typeface="Poppins Light" panose="00000400000000000000" pitchFamily="2" charset="0"/>
            </a:endParaRPr>
          </a:p>
          <a:p>
            <a:pPr algn="ctr"/>
            <a:r>
              <a:rPr lang="en-US" sz="2000" b="0" i="0" dirty="0">
                <a:solidFill>
                  <a:schemeClr val="bg1"/>
                </a:solidFill>
                <a:effectLst/>
                <a:latin typeface="Poppins Light" panose="00000400000000000000" pitchFamily="2" charset="0"/>
                <a:cs typeface="Poppins Light" panose="00000400000000000000" pitchFamily="2" charset="0"/>
              </a:rPr>
              <a:t>   </a:t>
            </a:r>
            <a:r>
              <a:rPr lang="en-US" sz="3600" b="1" i="0" dirty="0">
                <a:solidFill>
                  <a:schemeClr val="bg1"/>
                </a:solidFill>
                <a:effectLst/>
                <a:latin typeface="Poppins Light" panose="00000400000000000000" pitchFamily="2" charset="0"/>
                <a:cs typeface="Poppins Light" panose="00000400000000000000" pitchFamily="2" charset="0"/>
              </a:rPr>
              <a:t>.</a:t>
            </a:r>
            <a:r>
              <a:rPr lang="en-US" sz="2000" b="0" i="0" dirty="0">
                <a:solidFill>
                  <a:schemeClr val="bg1"/>
                </a:solidFill>
                <a:effectLst/>
                <a:latin typeface="Poppins Light" panose="00000400000000000000" pitchFamily="2" charset="0"/>
                <a:cs typeface="Poppins Light" panose="00000400000000000000" pitchFamily="2" charset="0"/>
              </a:rPr>
              <a:t> </a:t>
            </a:r>
            <a:r>
              <a:rPr lang="en-US" sz="2000" b="0" i="0" dirty="0" err="1">
                <a:solidFill>
                  <a:schemeClr val="bg1"/>
                </a:solidFill>
                <a:effectLst/>
                <a:latin typeface="Poppins Light" panose="00000400000000000000" pitchFamily="2" charset="0"/>
                <a:cs typeface="Poppins Light" panose="00000400000000000000" pitchFamily="2" charset="0"/>
              </a:rPr>
              <a:t>ReLU</a:t>
            </a:r>
            <a:r>
              <a:rPr lang="en-US" sz="2000" b="0" i="0" dirty="0">
                <a:solidFill>
                  <a:schemeClr val="bg1"/>
                </a:solidFill>
                <a:effectLst/>
                <a:latin typeface="Poppins Light" panose="00000400000000000000" pitchFamily="2" charset="0"/>
                <a:cs typeface="Poppins Light" panose="00000400000000000000" pitchFamily="2" charset="0"/>
              </a:rPr>
              <a:t> function transforms negative       values to zero while keeping positive   values unchanged.</a:t>
            </a:r>
          </a:p>
          <a:p>
            <a:pPr algn="ctr"/>
            <a:endParaRPr lang="en-US" sz="2000" b="0" i="0" dirty="0">
              <a:solidFill>
                <a:schemeClr val="bg1"/>
              </a:solidFill>
              <a:effectLst/>
              <a:latin typeface="Poppins Light" panose="00000400000000000000" pitchFamily="2" charset="0"/>
              <a:cs typeface="Poppins Light" panose="00000400000000000000" pitchFamily="2" charset="0"/>
            </a:endParaRPr>
          </a:p>
          <a:p>
            <a:pPr algn="ctr"/>
            <a:r>
              <a:rPr lang="en-US" sz="2000" b="0" i="0" dirty="0">
                <a:solidFill>
                  <a:schemeClr val="bg1"/>
                </a:solidFill>
                <a:effectLst/>
                <a:latin typeface="Poppins Light" panose="00000400000000000000" pitchFamily="2" charset="0"/>
                <a:cs typeface="Poppins Light" panose="00000400000000000000" pitchFamily="2" charset="0"/>
              </a:rPr>
              <a:t>  </a:t>
            </a:r>
            <a:r>
              <a:rPr lang="en-US" sz="3600" b="1" i="0" dirty="0">
                <a:solidFill>
                  <a:schemeClr val="bg1"/>
                </a:solidFill>
                <a:effectLst/>
                <a:latin typeface="Poppins Light" panose="00000400000000000000" pitchFamily="2" charset="0"/>
                <a:cs typeface="Poppins Light" panose="00000400000000000000" pitchFamily="2" charset="0"/>
              </a:rPr>
              <a:t> . </a:t>
            </a:r>
            <a:r>
              <a:rPr lang="en-US" sz="2000" b="0" i="0" dirty="0">
                <a:solidFill>
                  <a:schemeClr val="bg1"/>
                </a:solidFill>
                <a:effectLst/>
                <a:latin typeface="Poppins Light" panose="00000400000000000000" pitchFamily="2" charset="0"/>
                <a:cs typeface="Poppins Light" panose="00000400000000000000" pitchFamily="2" charset="0"/>
              </a:rPr>
              <a:t>It accelerates the learning process and reduces the likelihood of the vanishing gradient problem.</a:t>
            </a:r>
          </a:p>
          <a:p>
            <a:pPr algn="ctr">
              <a:lnSpc>
                <a:spcPts val="2999"/>
              </a:lnSpc>
            </a:pPr>
            <a:endParaRPr lang="en-US" sz="2000" dirty="0">
              <a:solidFill>
                <a:schemeClr val="bg1"/>
              </a:solidFill>
              <a:latin typeface="Poppins Light" panose="00000400000000000000" pitchFamily="2" charset="0"/>
              <a:cs typeface="Poppins Light" panose="00000400000000000000" pitchFamily="2" charset="0"/>
            </a:endParaRPr>
          </a:p>
          <a:p>
            <a:pPr algn="ctr">
              <a:lnSpc>
                <a:spcPts val="2999"/>
              </a:lnSpc>
            </a:pPr>
            <a:endParaRPr lang="en-US" sz="2000" dirty="0">
              <a:solidFill>
                <a:schemeClr val="bg1"/>
              </a:solidFill>
              <a:latin typeface="Poppins Light" panose="00000400000000000000" pitchFamily="2" charset="0"/>
              <a:cs typeface="Poppins Light" panose="00000400000000000000" pitchFamily="2" charset="0"/>
            </a:endParaRPr>
          </a:p>
          <a:p>
            <a:pPr algn="ctr">
              <a:lnSpc>
                <a:spcPts val="2999"/>
              </a:lnSpc>
            </a:pPr>
            <a:endParaRPr lang="en-US" sz="2000" dirty="0">
              <a:solidFill>
                <a:schemeClr val="bg1"/>
              </a:solidFill>
              <a:latin typeface="Poppins Light" panose="00000400000000000000" pitchFamily="2" charset="0"/>
              <a:cs typeface="Poppins Light" panose="00000400000000000000" pitchFamily="2" charset="0"/>
            </a:endParaRPr>
          </a:p>
          <a:p>
            <a:pPr algn="ctr">
              <a:lnSpc>
                <a:spcPts val="2999"/>
              </a:lnSpc>
            </a:pPr>
            <a:endParaRPr lang="en-US" sz="1851" dirty="0">
              <a:solidFill>
                <a:schemeClr val="bg1"/>
              </a:solidFill>
              <a:latin typeface="Poppins Light" panose="00000400000000000000" pitchFamily="2" charset="0"/>
              <a:cs typeface="Poppins Light" panose="00000400000000000000" pitchFamily="2" charset="0"/>
            </a:endParaRPr>
          </a:p>
        </p:txBody>
      </p:sp>
      <p:sp>
        <p:nvSpPr>
          <p:cNvPr id="21" name="TextBox 20">
            <a:extLst>
              <a:ext uri="{FF2B5EF4-FFF2-40B4-BE49-F238E27FC236}">
                <a16:creationId xmlns:a16="http://schemas.microsoft.com/office/drawing/2014/main" id="{1A446118-AB15-44FE-A546-A1DF0FC1BB7A}"/>
              </a:ext>
            </a:extLst>
          </p:cNvPr>
          <p:cNvSpPr txBox="1"/>
          <p:nvPr/>
        </p:nvSpPr>
        <p:spPr>
          <a:xfrm>
            <a:off x="3939484" y="1349375"/>
            <a:ext cx="11427173" cy="1200008"/>
          </a:xfrm>
          <a:prstGeom prst="rect">
            <a:avLst/>
          </a:prstGeom>
          <a:noFill/>
        </p:spPr>
        <p:txBody>
          <a:bodyPr wrap="square" rtlCol="0">
            <a:spAutoFit/>
          </a:bodyPr>
          <a:lstStyle/>
          <a:p>
            <a:pPr marL="0" lvl="0" indent="0" algn="just">
              <a:lnSpc>
                <a:spcPts val="8235"/>
              </a:lnSpc>
              <a:spcBef>
                <a:spcPct val="0"/>
              </a:spcBef>
            </a:pPr>
            <a:r>
              <a:rPr lang="ar-EG" sz="11400" dirty="0">
                <a:solidFill>
                  <a:srgbClr val="6866E1"/>
                </a:solidFill>
                <a:latin typeface="Computer Says No"/>
              </a:rPr>
              <a:t> </a:t>
            </a:r>
            <a:r>
              <a:rPr lang="en-US" sz="11400" dirty="0">
                <a:solidFill>
                  <a:srgbClr val="6866E1"/>
                </a:solidFill>
                <a:latin typeface="Computer Says No"/>
              </a:rPr>
              <a:t>Activation function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sp>
      <p:sp>
        <p:nvSpPr>
          <p:cNvPr id="5" name="TextBox 5"/>
          <p:cNvSpPr txBox="1"/>
          <p:nvPr/>
        </p:nvSpPr>
        <p:spPr>
          <a:xfrm>
            <a:off x="634899" y="2766591"/>
            <a:ext cx="8662336" cy="2167260"/>
          </a:xfrm>
          <a:prstGeom prst="rect">
            <a:avLst/>
          </a:prstGeom>
        </p:spPr>
        <p:txBody>
          <a:bodyPr wrap="square" lIns="0" tIns="0" rIns="0" bIns="0" rtlCol="0" anchor="t">
            <a:spAutoFit/>
          </a:bodyPr>
          <a:lstStyle/>
          <a:p>
            <a:pPr marL="0" lvl="0" indent="0" algn="ctr">
              <a:lnSpc>
                <a:spcPts val="16889"/>
              </a:lnSpc>
              <a:spcBef>
                <a:spcPct val="0"/>
              </a:spcBef>
            </a:pPr>
            <a:r>
              <a:rPr lang="en-US" sz="23458" dirty="0">
                <a:solidFill>
                  <a:srgbClr val="6866E1"/>
                </a:solidFill>
                <a:latin typeface="Computer Says No"/>
              </a:rPr>
              <a:t>Algorithm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7" name="Freeform 7"/>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3"/>
            <a:stretch>
              <a:fillRect/>
            </a:stretch>
          </a:blipFill>
        </p:spPr>
      </p:sp>
      <p:sp>
        <p:nvSpPr>
          <p:cNvPr id="8" name="Freeform 8"/>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4"/>
            <a:stretch>
              <a:fillRect/>
            </a:stretch>
          </a:blipFill>
        </p:spPr>
        <p:txBody>
          <a:bodyPr/>
          <a:lstStyle/>
          <a:p>
            <a:endParaRPr lang="en-US" dirty="0"/>
          </a:p>
        </p:txBody>
      </p:sp>
      <p:sp>
        <p:nvSpPr>
          <p:cNvPr id="9" name="TextBox 9"/>
          <p:cNvSpPr txBox="1"/>
          <p:nvPr/>
        </p:nvSpPr>
        <p:spPr>
          <a:xfrm>
            <a:off x="5000435" y="853463"/>
            <a:ext cx="11277600" cy="1057277"/>
          </a:xfrm>
          <a:prstGeom prst="rect">
            <a:avLst/>
          </a:prstGeom>
        </p:spPr>
        <p:txBody>
          <a:bodyPr wrap="square" lIns="0" tIns="0" rIns="0" bIns="0" rtlCol="0" anchor="t">
            <a:spAutoFit/>
          </a:bodyPr>
          <a:lstStyle/>
          <a:p>
            <a:pPr marL="0" lvl="0" indent="0" algn="just">
              <a:lnSpc>
                <a:spcPts val="8235"/>
              </a:lnSpc>
              <a:spcBef>
                <a:spcPct val="0"/>
              </a:spcBef>
            </a:pPr>
            <a:r>
              <a:rPr lang="en-US" sz="9600" dirty="0">
                <a:solidFill>
                  <a:srgbClr val="6866E1"/>
                </a:solidFill>
                <a:latin typeface="Computer Says No"/>
              </a:rPr>
              <a:t>Multilayer perceptron (MLP) </a:t>
            </a:r>
          </a:p>
        </p:txBody>
      </p:sp>
      <p:sp>
        <p:nvSpPr>
          <p:cNvPr id="11" name="TextBox 11"/>
          <p:cNvSpPr txBox="1"/>
          <p:nvPr/>
        </p:nvSpPr>
        <p:spPr>
          <a:xfrm>
            <a:off x="8970991" y="3323459"/>
            <a:ext cx="5706507" cy="577081"/>
          </a:xfrm>
          <a:prstGeom prst="rect">
            <a:avLst/>
          </a:prstGeom>
        </p:spPr>
        <p:txBody>
          <a:bodyPr lIns="0" tIns="0" rIns="0" bIns="0" rtlCol="0" anchor="t">
            <a:spAutoFit/>
          </a:bodyPr>
          <a:lstStyle/>
          <a:p>
            <a:pPr marL="0" lvl="0" indent="0" algn="l">
              <a:lnSpc>
                <a:spcPts val="4458"/>
              </a:lnSpc>
              <a:spcBef>
                <a:spcPct val="0"/>
              </a:spcBef>
            </a:pPr>
            <a:endParaRPr lang="en-US" sz="6192" dirty="0">
              <a:solidFill>
                <a:srgbClr val="6866E1"/>
              </a:solidFill>
              <a:latin typeface="Computer Says No"/>
            </a:endParaRPr>
          </a:p>
        </p:txBody>
      </p:sp>
      <p:sp>
        <p:nvSpPr>
          <p:cNvPr id="12" name="TextBox 12"/>
          <p:cNvSpPr txBox="1"/>
          <p:nvPr/>
        </p:nvSpPr>
        <p:spPr>
          <a:xfrm>
            <a:off x="8235532" y="2170404"/>
            <a:ext cx="5359782" cy="523220"/>
          </a:xfrm>
          <a:prstGeom prst="rect">
            <a:avLst/>
          </a:prstGeom>
        </p:spPr>
        <p:txBody>
          <a:bodyPr lIns="0" tIns="0" rIns="0" bIns="0" rtlCol="0" anchor="t">
            <a:spAutoFit/>
          </a:bodyPr>
          <a:lstStyle/>
          <a:p>
            <a:pPr algn="ctr"/>
            <a:br>
              <a:rPr lang="en-US" sz="1600" dirty="0"/>
            </a:br>
            <a:endParaRPr lang="en-US" dirty="0">
              <a:solidFill>
                <a:schemeClr val="bg1"/>
              </a:solidFill>
              <a:latin typeface="Poppins Light" panose="00000400000000000000" pitchFamily="2" charset="0"/>
              <a:cs typeface="Poppins Light" panose="00000400000000000000" pitchFamily="2" charset="0"/>
            </a:endParaRPr>
          </a:p>
        </p:txBody>
      </p:sp>
      <p:sp>
        <p:nvSpPr>
          <p:cNvPr id="13" name="TextBox 13"/>
          <p:cNvSpPr txBox="1"/>
          <p:nvPr/>
        </p:nvSpPr>
        <p:spPr>
          <a:xfrm>
            <a:off x="8958716" y="5247406"/>
            <a:ext cx="3177664" cy="577081"/>
          </a:xfrm>
          <a:prstGeom prst="rect">
            <a:avLst/>
          </a:prstGeom>
        </p:spPr>
        <p:txBody>
          <a:bodyPr lIns="0" tIns="0" rIns="0" bIns="0" rtlCol="0" anchor="t">
            <a:spAutoFit/>
          </a:bodyPr>
          <a:lstStyle/>
          <a:p>
            <a:pPr marL="0" lvl="0" indent="0" algn="l">
              <a:lnSpc>
                <a:spcPts val="4458"/>
              </a:lnSpc>
              <a:spcBef>
                <a:spcPct val="0"/>
              </a:spcBef>
            </a:pPr>
            <a:endParaRPr lang="en-US" sz="6192" dirty="0">
              <a:solidFill>
                <a:srgbClr val="6866E1"/>
              </a:solidFill>
              <a:latin typeface="Computer Says No"/>
            </a:endParaRPr>
          </a:p>
        </p:txBody>
      </p:sp>
      <p:sp>
        <p:nvSpPr>
          <p:cNvPr id="14" name="TextBox 14"/>
          <p:cNvSpPr txBox="1"/>
          <p:nvPr/>
        </p:nvSpPr>
        <p:spPr>
          <a:xfrm>
            <a:off x="8958716" y="5841897"/>
            <a:ext cx="5359782" cy="284886"/>
          </a:xfrm>
          <a:prstGeom prst="rect">
            <a:avLst/>
          </a:prstGeom>
        </p:spPr>
        <p:txBody>
          <a:bodyPr lIns="0" tIns="0" rIns="0" bIns="0" rtlCol="0" anchor="t">
            <a:spAutoFit/>
          </a:bodyPr>
          <a:lstStyle/>
          <a:p>
            <a:pPr algn="l">
              <a:lnSpc>
                <a:spcPts val="2439"/>
              </a:lnSpc>
            </a:pPr>
            <a:endParaRPr lang="en-US" sz="1505" dirty="0">
              <a:solidFill>
                <a:srgbClr val="FFFFFF"/>
              </a:solidFill>
              <a:latin typeface="Poppins Light"/>
            </a:endParaRPr>
          </a:p>
        </p:txBody>
      </p:sp>
      <p:sp>
        <p:nvSpPr>
          <p:cNvPr id="15" name="TextBox 15"/>
          <p:cNvSpPr txBox="1"/>
          <p:nvPr/>
        </p:nvSpPr>
        <p:spPr>
          <a:xfrm>
            <a:off x="7987053" y="7237219"/>
            <a:ext cx="4605796" cy="577081"/>
          </a:xfrm>
          <a:prstGeom prst="rect">
            <a:avLst/>
          </a:prstGeom>
        </p:spPr>
        <p:txBody>
          <a:bodyPr lIns="0" tIns="0" rIns="0" bIns="0" rtlCol="0" anchor="t">
            <a:spAutoFit/>
          </a:bodyPr>
          <a:lstStyle/>
          <a:p>
            <a:pPr marL="0" lvl="0" indent="0" algn="l">
              <a:lnSpc>
                <a:spcPts val="4458"/>
              </a:lnSpc>
              <a:spcBef>
                <a:spcPct val="0"/>
              </a:spcBef>
            </a:pPr>
            <a:endParaRPr lang="en-US" sz="6192" dirty="0">
              <a:solidFill>
                <a:srgbClr val="6866E1"/>
              </a:solidFill>
              <a:latin typeface="Computer Says No"/>
            </a:endParaRPr>
          </a:p>
        </p:txBody>
      </p:sp>
      <p:sp>
        <p:nvSpPr>
          <p:cNvPr id="16" name="TextBox 16"/>
          <p:cNvSpPr txBox="1"/>
          <p:nvPr/>
        </p:nvSpPr>
        <p:spPr>
          <a:xfrm>
            <a:off x="7959344" y="7843397"/>
            <a:ext cx="5359782" cy="284886"/>
          </a:xfrm>
          <a:prstGeom prst="rect">
            <a:avLst/>
          </a:prstGeom>
        </p:spPr>
        <p:txBody>
          <a:bodyPr lIns="0" tIns="0" rIns="0" bIns="0" rtlCol="0" anchor="t">
            <a:spAutoFit/>
          </a:bodyPr>
          <a:lstStyle/>
          <a:p>
            <a:pPr algn="l">
              <a:lnSpc>
                <a:spcPts val="2439"/>
              </a:lnSpc>
            </a:pPr>
            <a:endParaRPr lang="en-US" sz="1505" dirty="0">
              <a:solidFill>
                <a:srgbClr val="FFFFFF"/>
              </a:solidFill>
              <a:latin typeface="Poppins Light"/>
            </a:endParaRPr>
          </a:p>
        </p:txBody>
      </p:sp>
      <p:sp>
        <p:nvSpPr>
          <p:cNvPr id="21" name="TextBox 20">
            <a:extLst>
              <a:ext uri="{FF2B5EF4-FFF2-40B4-BE49-F238E27FC236}">
                <a16:creationId xmlns:a16="http://schemas.microsoft.com/office/drawing/2014/main" id="{DF074BB8-B0BE-4E85-B68F-0A8B4D6DC1E4}"/>
              </a:ext>
            </a:extLst>
          </p:cNvPr>
          <p:cNvSpPr txBox="1"/>
          <p:nvPr/>
        </p:nvSpPr>
        <p:spPr>
          <a:xfrm>
            <a:off x="2590800" y="2064132"/>
            <a:ext cx="10657267" cy="8710077"/>
          </a:xfrm>
          <a:prstGeom prst="rect">
            <a:avLst/>
          </a:prstGeom>
          <a:noFill/>
        </p:spPr>
        <p:txBody>
          <a:bodyPr wrap="square" rtlCol="0">
            <a:spAutoFit/>
          </a:bodyPr>
          <a:lstStyle/>
          <a:p>
            <a:br>
              <a:rPr lang="en-US" sz="2400" dirty="0">
                <a:solidFill>
                  <a:schemeClr val="bg1"/>
                </a:solidFill>
                <a:latin typeface="Poppins Light" panose="00000400000000000000" pitchFamily="2" charset="0"/>
                <a:cs typeface="Poppins Light" panose="00000400000000000000" pitchFamily="2" charset="0"/>
              </a:rPr>
            </a:br>
            <a:r>
              <a:rPr lang="en-US" sz="2400" b="0" i="0" dirty="0">
                <a:solidFill>
                  <a:schemeClr val="bg1"/>
                </a:solidFill>
                <a:effectLst/>
                <a:latin typeface="Poppins Light" panose="00000400000000000000" pitchFamily="2" charset="0"/>
                <a:cs typeface="Poppins Light" panose="00000400000000000000" pitchFamily="2" charset="0"/>
              </a:rPr>
              <a:t>The model utilizes a Multilayer Perceptron (MLP) for recognizing handwritten digits. MLP is a type of neural network with multiple layers of computational units called </a:t>
            </a:r>
            <a:r>
              <a:rPr lang="en-US" sz="2400" b="0" i="0" dirty="0" err="1">
                <a:solidFill>
                  <a:schemeClr val="bg1"/>
                </a:solidFill>
                <a:effectLst/>
                <a:latin typeface="Poppins Light" panose="00000400000000000000" pitchFamily="2" charset="0"/>
                <a:cs typeface="Poppins Light" panose="00000400000000000000" pitchFamily="2" charset="0"/>
              </a:rPr>
              <a:t>perceptrons</a:t>
            </a:r>
            <a:r>
              <a:rPr lang="en-US" sz="2400" b="0" i="0" dirty="0">
                <a:solidFill>
                  <a:schemeClr val="bg1"/>
                </a:solidFill>
                <a:effectLst/>
                <a:latin typeface="Poppins Light" panose="00000400000000000000" pitchFamily="2" charset="0"/>
                <a:cs typeface="Poppins Light" panose="00000400000000000000" pitchFamily="2" charset="0"/>
              </a:rPr>
              <a:t>. It's trained using the backpropagation algorithm to adjust the connections between layers :</a:t>
            </a:r>
          </a:p>
          <a:p>
            <a:endParaRPr lang="en-US" sz="2400" b="0" i="0" dirty="0">
              <a:solidFill>
                <a:schemeClr val="bg1"/>
              </a:solidFill>
              <a:effectLst/>
              <a:latin typeface="Poppins Light" panose="00000400000000000000" pitchFamily="2" charset="0"/>
              <a:cs typeface="Poppins Light" panose="00000400000000000000" pitchFamily="2" charset="0"/>
            </a:endParaRPr>
          </a:p>
          <a:p>
            <a:pPr algn="l">
              <a:buFont typeface="Arial" panose="020B0604020202020204" pitchFamily="34" charset="0"/>
              <a:buChar char="•"/>
            </a:pPr>
            <a:r>
              <a:rPr lang="en-US" sz="2400" b="0" i="0" dirty="0">
                <a:solidFill>
                  <a:schemeClr val="bg1"/>
                </a:solidFill>
                <a:effectLst/>
                <a:latin typeface="Poppins Light" panose="00000400000000000000" pitchFamily="2" charset="0"/>
                <a:cs typeface="Poppins Light" panose="00000400000000000000" pitchFamily="2" charset="0"/>
              </a:rPr>
              <a:t> Input Layer: Receives input data, such as images of handwritten digits.</a:t>
            </a:r>
          </a:p>
          <a:p>
            <a:pPr algn="l">
              <a:buFont typeface="Arial" panose="020B0604020202020204" pitchFamily="34" charset="0"/>
              <a:buChar char="•"/>
            </a:pPr>
            <a:endParaRPr lang="en-US" sz="2400" b="0" i="0" dirty="0">
              <a:solidFill>
                <a:schemeClr val="bg1"/>
              </a:solidFill>
              <a:effectLst/>
              <a:latin typeface="Poppins Light" panose="00000400000000000000" pitchFamily="2" charset="0"/>
              <a:cs typeface="Poppins Light" panose="00000400000000000000" pitchFamily="2" charset="0"/>
            </a:endParaRPr>
          </a:p>
          <a:p>
            <a:pPr algn="l">
              <a:buFont typeface="Arial" panose="020B0604020202020204" pitchFamily="34" charset="0"/>
              <a:buChar char="•"/>
            </a:pPr>
            <a:r>
              <a:rPr lang="en-US" sz="2400" b="0" i="0" dirty="0">
                <a:solidFill>
                  <a:schemeClr val="bg1"/>
                </a:solidFill>
                <a:effectLst/>
                <a:latin typeface="Poppins Light" panose="00000400000000000000" pitchFamily="2" charset="0"/>
                <a:cs typeface="Poppins Light" panose="00000400000000000000" pitchFamily="2" charset="0"/>
              </a:rPr>
              <a:t> Hidden Layers: Process the input data, extracting features and patterns.</a:t>
            </a:r>
          </a:p>
          <a:p>
            <a:pPr algn="l">
              <a:buFont typeface="Arial" panose="020B0604020202020204" pitchFamily="34" charset="0"/>
              <a:buChar char="•"/>
            </a:pPr>
            <a:endParaRPr lang="en-US" sz="2400" b="0" i="0" dirty="0">
              <a:solidFill>
                <a:schemeClr val="bg1"/>
              </a:solidFill>
              <a:effectLst/>
              <a:latin typeface="Poppins Light" panose="00000400000000000000" pitchFamily="2" charset="0"/>
              <a:cs typeface="Poppins Light" panose="00000400000000000000" pitchFamily="2" charset="0"/>
            </a:endParaRPr>
          </a:p>
          <a:p>
            <a:pPr algn="l">
              <a:buFont typeface="Arial" panose="020B0604020202020204" pitchFamily="34" charset="0"/>
              <a:buChar char="•"/>
            </a:pPr>
            <a:r>
              <a:rPr lang="en-US" sz="2400" b="0" i="0" dirty="0">
                <a:solidFill>
                  <a:schemeClr val="bg1"/>
                </a:solidFill>
                <a:effectLst/>
                <a:latin typeface="Poppins Light" panose="00000400000000000000" pitchFamily="2" charset="0"/>
                <a:cs typeface="Poppins Light" panose="00000400000000000000" pitchFamily="2" charset="0"/>
              </a:rPr>
              <a:t> Output Layer: Generates predictions for the handwritten digits.</a:t>
            </a:r>
          </a:p>
          <a:p>
            <a:pPr algn="l">
              <a:buFont typeface="Arial" panose="020B0604020202020204" pitchFamily="34" charset="0"/>
              <a:buChar char="•"/>
            </a:pPr>
            <a:endParaRPr lang="en-US" sz="2400" b="0" i="0" dirty="0">
              <a:solidFill>
                <a:schemeClr val="bg1"/>
              </a:solidFill>
              <a:effectLst/>
              <a:latin typeface="Poppins Light" panose="00000400000000000000" pitchFamily="2" charset="0"/>
              <a:cs typeface="Poppins Light" panose="00000400000000000000" pitchFamily="2" charset="0"/>
            </a:endParaRPr>
          </a:p>
          <a:p>
            <a:pPr algn="l"/>
            <a:r>
              <a:rPr lang="en-US" sz="2400" b="0" i="0" dirty="0">
                <a:solidFill>
                  <a:schemeClr val="bg1"/>
                </a:solidFill>
                <a:effectLst/>
                <a:latin typeface="Poppins Light" panose="00000400000000000000" pitchFamily="2" charset="0"/>
                <a:cs typeface="Poppins Light" panose="00000400000000000000" pitchFamily="2" charset="0"/>
              </a:rPr>
              <a:t>During training, the MLP learns from pairs of images and their correct labels. The weights between layers are adjusted to improve the model's accuracy in predicting digits.</a:t>
            </a:r>
          </a:p>
          <a:p>
            <a:pPr algn="l"/>
            <a:endParaRPr lang="en-US" sz="2400" b="0" i="0" dirty="0">
              <a:solidFill>
                <a:schemeClr val="bg1"/>
              </a:solidFill>
              <a:effectLst/>
              <a:latin typeface="Poppins Light" panose="00000400000000000000" pitchFamily="2" charset="0"/>
              <a:cs typeface="Poppins Light" panose="00000400000000000000" pitchFamily="2" charset="0"/>
            </a:endParaRPr>
          </a:p>
          <a:p>
            <a:pPr algn="l"/>
            <a:r>
              <a:rPr lang="en-US" sz="2400" b="0" i="0" dirty="0">
                <a:solidFill>
                  <a:schemeClr val="bg1"/>
                </a:solidFill>
                <a:effectLst/>
                <a:latin typeface="Poppins Light" panose="00000400000000000000" pitchFamily="2" charset="0"/>
                <a:cs typeface="Poppins Light" panose="00000400000000000000" pitchFamily="2" charset="0"/>
              </a:rPr>
              <a:t>MLPs are widely used for classification tasks and are foundational in machine learning applications.</a:t>
            </a:r>
          </a:p>
          <a:p>
            <a:pPr algn="l">
              <a:buFont typeface="Arial" panose="020B0604020202020204" pitchFamily="34" charset="0"/>
              <a:buChar char="•"/>
            </a:pPr>
            <a:endParaRPr lang="en-US" sz="2000" b="0" i="0" dirty="0">
              <a:solidFill>
                <a:schemeClr val="bg1"/>
              </a:solidFill>
              <a:effectLst/>
              <a:latin typeface="Poppins Light" panose="00000400000000000000" pitchFamily="2" charset="0"/>
              <a:cs typeface="Poppins Light" panose="00000400000000000000" pitchFamily="2" charset="0"/>
            </a:endParaRPr>
          </a:p>
          <a:p>
            <a:endParaRPr lang="en-US" b="0" i="0" dirty="0">
              <a:solidFill>
                <a:schemeClr val="bg1"/>
              </a:solidFill>
              <a:effectLst/>
              <a:latin typeface="Poppins Light" panose="00000400000000000000" pitchFamily="2" charset="0"/>
              <a:cs typeface="Poppins Light" panose="00000400000000000000" pitchFamily="2" charset="0"/>
            </a:endParaRPr>
          </a:p>
          <a:p>
            <a:pPr algn="ctr"/>
            <a:endParaRPr lang="en-US" dirty="0">
              <a:solidFill>
                <a:schemeClr val="bg1"/>
              </a:solidFill>
              <a:latin typeface="Poppins Light" panose="00000400000000000000" pitchFamily="2" charset="0"/>
              <a:cs typeface="Poppins Light" panose="000004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8620763">
            <a:off x="-429086" y="-676113"/>
            <a:ext cx="8987203" cy="4150026"/>
          </a:xfrm>
          <a:custGeom>
            <a:avLst/>
            <a:gdLst/>
            <a:ahLst/>
            <a:cxnLst/>
            <a:rect l="l" t="t" r="r" b="b"/>
            <a:pathLst>
              <a:path w="8987203" h="4150026">
                <a:moveTo>
                  <a:pt x="0" y="0"/>
                </a:moveTo>
                <a:lnTo>
                  <a:pt x="8987203" y="0"/>
                </a:lnTo>
                <a:lnTo>
                  <a:pt x="8987203" y="4150027"/>
                </a:lnTo>
                <a:lnTo>
                  <a:pt x="0" y="4150027"/>
                </a:lnTo>
                <a:lnTo>
                  <a:pt x="0" y="0"/>
                </a:lnTo>
                <a:close/>
              </a:path>
            </a:pathLst>
          </a:custGeom>
          <a:blipFill>
            <a:blip r:embed="rId2"/>
            <a:stretch>
              <a:fillRect/>
            </a:stretch>
          </a:blipFill>
        </p:spPr>
      </p:sp>
      <p:sp>
        <p:nvSpPr>
          <p:cNvPr id="3" name="Freeform 3"/>
          <p:cNvSpPr/>
          <p:nvPr/>
        </p:nvSpPr>
        <p:spPr>
          <a:xfrm>
            <a:off x="1692146" y="1213800"/>
            <a:ext cx="14684628" cy="7859399"/>
          </a:xfrm>
          <a:custGeom>
            <a:avLst/>
            <a:gdLst/>
            <a:ahLst/>
            <a:cxnLst/>
            <a:rect l="l" t="t" r="r" b="b"/>
            <a:pathLst>
              <a:path w="14684628" h="7859399">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t="-20258"/>
            </a:stretch>
          </a:blipFill>
        </p:spPr>
        <p:txBody>
          <a:bodyPr/>
          <a:lstStyle/>
          <a:p>
            <a:endParaRPr lang="en-US" dirty="0"/>
          </a:p>
        </p:txBody>
      </p:sp>
      <p:sp>
        <p:nvSpPr>
          <p:cNvPr id="4" name="Freeform 4"/>
          <p:cNvSpPr/>
          <p:nvPr/>
        </p:nvSpPr>
        <p:spPr>
          <a:xfrm>
            <a:off x="14950717" y="4257922"/>
            <a:ext cx="2965916" cy="6828198"/>
          </a:xfrm>
          <a:custGeom>
            <a:avLst/>
            <a:gdLst/>
            <a:ahLst/>
            <a:cxnLst/>
            <a:rect l="l" t="t" r="r" b="b"/>
            <a:pathLst>
              <a:path w="2965916" h="6828198">
                <a:moveTo>
                  <a:pt x="0" y="0"/>
                </a:moveTo>
                <a:lnTo>
                  <a:pt x="2965917" y="0"/>
                </a:lnTo>
                <a:lnTo>
                  <a:pt x="2965917" y="6828199"/>
                </a:lnTo>
                <a:lnTo>
                  <a:pt x="0" y="6828199"/>
                </a:lnTo>
                <a:lnTo>
                  <a:pt x="0" y="0"/>
                </a:lnTo>
                <a:close/>
              </a:path>
            </a:pathLst>
          </a:custGeom>
          <a:blipFill>
            <a:blip r:embed="rId5"/>
            <a:stretch>
              <a:fillRect/>
            </a:stretch>
          </a:blipFill>
        </p:spPr>
      </p:sp>
      <p:sp>
        <p:nvSpPr>
          <p:cNvPr id="5" name="Freeform 5"/>
          <p:cNvSpPr/>
          <p:nvPr/>
        </p:nvSpPr>
        <p:spPr>
          <a:xfrm>
            <a:off x="-107017" y="7672021"/>
            <a:ext cx="4171532" cy="3569725"/>
          </a:xfrm>
          <a:custGeom>
            <a:avLst/>
            <a:gdLst/>
            <a:ahLst/>
            <a:cxnLst/>
            <a:rect l="l" t="t" r="r" b="b"/>
            <a:pathLst>
              <a:path w="4171532" h="3569725">
                <a:moveTo>
                  <a:pt x="0" y="0"/>
                </a:moveTo>
                <a:lnTo>
                  <a:pt x="4171532" y="0"/>
                </a:lnTo>
                <a:lnTo>
                  <a:pt x="4171532" y="3569725"/>
                </a:lnTo>
                <a:lnTo>
                  <a:pt x="0" y="3569725"/>
                </a:lnTo>
                <a:lnTo>
                  <a:pt x="0" y="0"/>
                </a:lnTo>
                <a:close/>
              </a:path>
            </a:pathLst>
          </a:custGeom>
          <a:blipFill>
            <a:blip r:embed="rId6"/>
            <a:stretch>
              <a:fillRect/>
            </a:stretch>
          </a:blipFill>
        </p:spPr>
      </p:sp>
      <p:sp>
        <p:nvSpPr>
          <p:cNvPr id="6" name="TextBox 6"/>
          <p:cNvSpPr txBox="1"/>
          <p:nvPr/>
        </p:nvSpPr>
        <p:spPr>
          <a:xfrm>
            <a:off x="2209800" y="2327277"/>
            <a:ext cx="13715999" cy="1077218"/>
          </a:xfrm>
          <a:prstGeom prst="rect">
            <a:avLst/>
          </a:prstGeom>
        </p:spPr>
        <p:txBody>
          <a:bodyPr wrap="square" lIns="0" tIns="0" rIns="0" bIns="0" rtlCol="0" anchor="t">
            <a:spAutoFit/>
          </a:bodyPr>
          <a:lstStyle/>
          <a:p>
            <a:pPr marL="0" lvl="0" indent="0" algn="ctr">
              <a:lnSpc>
                <a:spcPts val="8435"/>
              </a:lnSpc>
              <a:spcBef>
                <a:spcPct val="0"/>
              </a:spcBef>
            </a:pPr>
            <a:r>
              <a:rPr lang="en-US" sz="11715" dirty="0">
                <a:solidFill>
                  <a:srgbClr val="6866E1"/>
                </a:solidFill>
                <a:latin typeface="Computer Says No"/>
              </a:rPr>
              <a:t>ACCURCY AND CONFUSION MATRIX</a:t>
            </a:r>
          </a:p>
        </p:txBody>
      </p:sp>
      <p:sp>
        <p:nvSpPr>
          <p:cNvPr id="9" name="AutoShape 9"/>
          <p:cNvSpPr/>
          <p:nvPr/>
        </p:nvSpPr>
        <p:spPr>
          <a:xfrm flipV="1">
            <a:off x="4412617" y="5774369"/>
            <a:ext cx="11130264" cy="84358"/>
          </a:xfrm>
          <a:prstGeom prst="line">
            <a:avLst/>
          </a:prstGeom>
          <a:ln w="38100" cap="flat">
            <a:solidFill>
              <a:srgbClr val="FFFFFF"/>
            </a:solidFill>
            <a:prstDash val="solid"/>
            <a:headEnd type="none" w="sm" len="sm"/>
            <a:tailEnd type="none" w="sm" len="sm"/>
          </a:ln>
        </p:spPr>
      </p:sp>
      <p:sp>
        <p:nvSpPr>
          <p:cNvPr id="10" name="Freeform 10"/>
          <p:cNvSpPr/>
          <p:nvPr/>
        </p:nvSpPr>
        <p:spPr>
          <a:xfrm>
            <a:off x="2525894" y="3834856"/>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TextBox 11"/>
          <p:cNvSpPr txBox="1"/>
          <p:nvPr/>
        </p:nvSpPr>
        <p:spPr>
          <a:xfrm>
            <a:off x="2812498" y="4111734"/>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01</a:t>
            </a:r>
          </a:p>
        </p:txBody>
      </p:sp>
      <p:sp>
        <p:nvSpPr>
          <p:cNvPr id="12" name="Freeform 12"/>
          <p:cNvSpPr/>
          <p:nvPr/>
        </p:nvSpPr>
        <p:spPr>
          <a:xfrm>
            <a:off x="2525894" y="6554525"/>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3" name="TextBox 13"/>
          <p:cNvSpPr txBox="1"/>
          <p:nvPr/>
        </p:nvSpPr>
        <p:spPr>
          <a:xfrm>
            <a:off x="2812498" y="6831403"/>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02</a:t>
            </a:r>
          </a:p>
        </p:txBody>
      </p:sp>
      <p:sp>
        <p:nvSpPr>
          <p:cNvPr id="14" name="Freeform 14"/>
          <p:cNvSpPr/>
          <p:nvPr/>
        </p:nvSpPr>
        <p:spPr>
          <a:xfrm>
            <a:off x="13941740" y="-4440594"/>
            <a:ext cx="8339294" cy="7136224"/>
          </a:xfrm>
          <a:custGeom>
            <a:avLst/>
            <a:gdLst/>
            <a:ahLst/>
            <a:cxnLst/>
            <a:rect l="l" t="t" r="r" b="b"/>
            <a:pathLst>
              <a:path w="8339294" h="7136224">
                <a:moveTo>
                  <a:pt x="0" y="0"/>
                </a:moveTo>
                <a:lnTo>
                  <a:pt x="8339295" y="0"/>
                </a:lnTo>
                <a:lnTo>
                  <a:pt x="8339295" y="7136224"/>
                </a:lnTo>
                <a:lnTo>
                  <a:pt x="0" y="7136224"/>
                </a:lnTo>
                <a:lnTo>
                  <a:pt x="0" y="0"/>
                </a:lnTo>
                <a:close/>
              </a:path>
            </a:pathLst>
          </a:custGeom>
          <a:blipFill>
            <a:blip r:embed="rId6"/>
            <a:stretch>
              <a:fillRect/>
            </a:stretch>
          </a:blipFill>
        </p:spPr>
      </p:sp>
      <p:pic>
        <p:nvPicPr>
          <p:cNvPr id="16" name="Picture 15">
            <a:extLst>
              <a:ext uri="{FF2B5EF4-FFF2-40B4-BE49-F238E27FC236}">
                <a16:creationId xmlns:a16="http://schemas.microsoft.com/office/drawing/2014/main" id="{2DDF1812-F91E-4BC9-AB19-E4F0C60223A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53000" y="3728242"/>
            <a:ext cx="8988740" cy="1872458"/>
          </a:xfrm>
          <a:prstGeom prst="rect">
            <a:avLst/>
          </a:prstGeom>
        </p:spPr>
      </p:pic>
      <p:pic>
        <p:nvPicPr>
          <p:cNvPr id="18" name="Picture 17">
            <a:extLst>
              <a:ext uri="{FF2B5EF4-FFF2-40B4-BE49-F238E27FC236}">
                <a16:creationId xmlns:a16="http://schemas.microsoft.com/office/drawing/2014/main" id="{12B44620-3719-4233-8FFA-49BE4896742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242026" y="6210300"/>
            <a:ext cx="7940574" cy="2438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844EEA">
                <a:alpha val="100000"/>
              </a:srgbClr>
            </a:gs>
            <a:gs pos="50000">
              <a:srgbClr val="5527F5">
                <a:alpha val="100000"/>
              </a:srgbClr>
            </a:gs>
            <a:gs pos="100000">
              <a:srgbClr val="041069">
                <a:alpha val="100000"/>
              </a:srgb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3219398" y="-472745"/>
            <a:ext cx="10948274" cy="2963247"/>
          </a:xfrm>
          <a:prstGeom prst="rect">
            <a:avLst/>
          </a:prstGeom>
        </p:spPr>
        <p:txBody>
          <a:bodyPr wrap="square" lIns="0" tIns="0" rIns="0" bIns="0" rtlCol="0" anchor="t">
            <a:spAutoFit/>
          </a:bodyPr>
          <a:lstStyle/>
          <a:p>
            <a:pPr marL="0" lvl="0" indent="0" algn="ctr">
              <a:lnSpc>
                <a:spcPts val="26366"/>
              </a:lnSpc>
            </a:pPr>
            <a:r>
              <a:rPr lang="en-US" sz="18833" dirty="0">
                <a:solidFill>
                  <a:srgbClr val="6866E1"/>
                </a:solidFill>
                <a:latin typeface="Computer Says No"/>
              </a:rPr>
              <a:t>Project Team  </a:t>
            </a:r>
          </a:p>
        </p:txBody>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7" name="TextBox 6">
            <a:extLst>
              <a:ext uri="{FF2B5EF4-FFF2-40B4-BE49-F238E27FC236}">
                <a16:creationId xmlns:a16="http://schemas.microsoft.com/office/drawing/2014/main" id="{3D1D09C4-3A70-4A39-9AF0-1E103841505B}"/>
              </a:ext>
            </a:extLst>
          </p:cNvPr>
          <p:cNvSpPr txBox="1"/>
          <p:nvPr/>
        </p:nvSpPr>
        <p:spPr>
          <a:xfrm>
            <a:off x="4191000" y="3364886"/>
            <a:ext cx="11201399" cy="5016758"/>
          </a:xfrm>
          <a:prstGeom prst="rect">
            <a:avLst/>
          </a:prstGeom>
          <a:noFill/>
        </p:spPr>
        <p:txBody>
          <a:bodyPr wrap="square" rtlCol="0">
            <a:spAutoFit/>
          </a:bodyPr>
          <a:lstStyle/>
          <a:p>
            <a:r>
              <a:rPr lang="en-US" sz="6000" dirty="0"/>
              <a:t>1- Abdelrahman salah </a:t>
            </a:r>
            <a:r>
              <a:rPr lang="en-US" sz="6000" dirty="0" err="1"/>
              <a:t>Elazab</a:t>
            </a:r>
            <a:endParaRPr lang="en-US" sz="6000" dirty="0"/>
          </a:p>
          <a:p>
            <a:r>
              <a:rPr lang="en-US" sz="6000" dirty="0"/>
              <a:t>2-Zeyad Mohamed Elwasef  </a:t>
            </a:r>
          </a:p>
          <a:p>
            <a:r>
              <a:rPr lang="en-US" sz="6000" dirty="0"/>
              <a:t>3- Zeyad Ahmed </a:t>
            </a:r>
            <a:r>
              <a:rPr lang="en-US" sz="6000" dirty="0" err="1"/>
              <a:t>Eldesokey</a:t>
            </a:r>
            <a:endParaRPr lang="en-US" sz="6000" dirty="0"/>
          </a:p>
          <a:p>
            <a:r>
              <a:rPr lang="en-US" sz="6000" dirty="0"/>
              <a:t>4- Mohamed Yousef </a:t>
            </a:r>
            <a:r>
              <a:rPr lang="en-US" sz="6000" dirty="0" err="1"/>
              <a:t>Harb</a:t>
            </a:r>
            <a:r>
              <a:rPr lang="en-US" sz="6000" dirty="0"/>
              <a:t>  </a:t>
            </a:r>
          </a:p>
          <a:p>
            <a:endParaRPr lang="en-US" sz="4000" dirty="0"/>
          </a:p>
          <a:p>
            <a:r>
              <a:rPr lang="en-US" sz="4000" dirty="0"/>
              <a:t>              </a:t>
            </a:r>
          </a:p>
        </p:txBody>
      </p:sp>
    </p:spTree>
    <p:extLst>
      <p:ext uri="{BB962C8B-B14F-4D97-AF65-F5344CB8AC3E}">
        <p14:creationId xmlns:p14="http://schemas.microsoft.com/office/powerpoint/2010/main" val="3362689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844EEA">
                <a:alpha val="100000"/>
              </a:srgbClr>
            </a:gs>
            <a:gs pos="50000">
              <a:srgbClr val="5527F5">
                <a:alpha val="100000"/>
              </a:srgbClr>
            </a:gs>
            <a:gs pos="100000">
              <a:srgbClr val="041069">
                <a:alpha val="100000"/>
              </a:srgb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19702" y="2582224"/>
            <a:ext cx="7747874" cy="3236382"/>
          </a:xfrm>
          <a:prstGeom prst="rect">
            <a:avLst/>
          </a:prstGeom>
        </p:spPr>
        <p:txBody>
          <a:bodyPr lIns="0" tIns="0" rIns="0" bIns="0" rtlCol="0" anchor="t">
            <a:spAutoFit/>
          </a:bodyPr>
          <a:lstStyle/>
          <a:p>
            <a:pPr marL="0" lvl="0" indent="0" algn="ctr">
              <a:lnSpc>
                <a:spcPts val="26366"/>
              </a:lnSpc>
            </a:pPr>
            <a:r>
              <a:rPr lang="en-US" sz="18833" dirty="0">
                <a:solidFill>
                  <a:srgbClr val="6866E1"/>
                </a:solidFill>
                <a:latin typeface="Computer Says No"/>
              </a:rPr>
              <a:t>THANK YOU!</a:t>
            </a:r>
          </a:p>
        </p:txBody>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10" name="Rectangle: Rounded Corners 9">
            <a:extLst>
              <a:ext uri="{FF2B5EF4-FFF2-40B4-BE49-F238E27FC236}">
                <a16:creationId xmlns:a16="http://schemas.microsoft.com/office/drawing/2014/main" id="{93A19B86-4C1E-46E4-A46E-05EF7720A887}"/>
              </a:ext>
            </a:extLst>
          </p:cNvPr>
          <p:cNvSpPr/>
          <p:nvPr/>
        </p:nvSpPr>
        <p:spPr>
          <a:xfrm>
            <a:off x="9762273" y="2503906"/>
            <a:ext cx="7524823" cy="6629400"/>
          </a:xfrm>
          <a:prstGeom prst="roundRect">
            <a:avLst/>
          </a:prstGeom>
          <a:blipFill dpi="0" rotWithShape="1">
            <a:blip r:embed="rId4">
              <a:alphaModFix/>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573</Words>
  <Application>Microsoft Office PowerPoint</Application>
  <PresentationFormat>Custom</PresentationFormat>
  <Paragraphs>71</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Söhne</vt:lpstr>
      <vt:lpstr>Computer Says No</vt:lpstr>
      <vt:lpstr>Arial</vt:lpstr>
      <vt:lpstr>Poppins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Clean Minimal Meeting with Animated Icons Presentation</dc:title>
  <dc:creator>Computec</dc:creator>
  <cp:lastModifiedBy>Zeyad Elwasef</cp:lastModifiedBy>
  <cp:revision>15</cp:revision>
  <dcterms:created xsi:type="dcterms:W3CDTF">2006-08-16T00:00:00Z</dcterms:created>
  <dcterms:modified xsi:type="dcterms:W3CDTF">2024-05-12T15:27:49Z</dcterms:modified>
  <dc:identifier>DAGFBNMI7yI</dc:identifier>
</cp:coreProperties>
</file>

<file path=docProps/thumbnail.jpeg>
</file>